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13F66B4-0623-4F5E-81D1-BED916B6D43F}" type="datetimeFigureOut">
              <a:rPr lang="en-US" smtClean="0"/>
              <a:pPr/>
              <a:t>8/21/2014</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2994748D-6319-4E0F-9276-C25E2DE0490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94748D-6319-4E0F-9276-C25E2DE0490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94748D-6319-4E0F-9276-C25E2DE04902}"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317E631-7A7E-4087-A0EE-5ACD6E3EFC9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56EB173-F1B3-4E58-AE0F-C2A6A2B5EC6E}"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5CF3762-310C-4F75-99BF-EFF40EAF75B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1C06742-A0D6-43E1-8277-85E30F14FB7F}"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7554DC7-2A85-4AD0-96E0-2B6CE96EFA3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6FB6452-0A9F-4DA9-86DB-6101EFCF85A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F2DA987-5206-4BB9-845A-E2628BE0CD9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EA4BA67-5F7F-4D94-8C17-9F6E8721C20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5AB7CBAC-F643-4DE6-A1AA-32D9E303C8D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96A83F0-982F-47DD-A1FF-4499ED516281}"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7B3E0A7-6F6D-4816-882A-BE147469B510}"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1F2D276-803F-4CEA-96F5-C65ABBB57A0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533400" y="381001"/>
            <a:ext cx="8077200" cy="5970865"/>
          </a:xfrm>
          <a:prstGeom prst="rect">
            <a:avLst/>
          </a:prstGeom>
          <a:noFill/>
          <a:ln w="9525">
            <a:noFill/>
            <a:miter lim="800000"/>
            <a:headEnd/>
            <a:tailEnd/>
          </a:ln>
          <a:effectLst/>
        </p:spPr>
        <p:txBody>
          <a:bodyPr wrap="square">
            <a:spAutoFit/>
          </a:bodyPr>
          <a:lstStyle/>
          <a:p>
            <a:pPr algn="ctr">
              <a:spcBef>
                <a:spcPct val="50000"/>
              </a:spcBef>
            </a:pPr>
            <a:r>
              <a:rPr lang="en-US" sz="1600" b="1" dirty="0" smtClean="0">
                <a:latin typeface="Times New Roman" pitchFamily="18" charset="0"/>
                <a:cs typeface="Times New Roman" pitchFamily="18" charset="0"/>
              </a:rPr>
              <a:t>308</a:t>
            </a:r>
            <a:r>
              <a:rPr lang="en-US" sz="1600" b="1" baseline="30000" dirty="0" smtClean="0">
                <a:latin typeface="Times New Roman" pitchFamily="18" charset="0"/>
                <a:cs typeface="Times New Roman" pitchFamily="18" charset="0"/>
              </a:rPr>
              <a:t>th</a:t>
            </a:r>
            <a:r>
              <a:rPr lang="en-US" sz="1600" b="1" dirty="0" smtClean="0">
                <a:latin typeface="Times New Roman" pitchFamily="18" charset="0"/>
                <a:cs typeface="Times New Roman" pitchFamily="18" charset="0"/>
              </a:rPr>
              <a:t> Brigade Support Battalion</a:t>
            </a:r>
          </a:p>
          <a:p>
            <a:pPr algn="ctr">
              <a:spcBef>
                <a:spcPct val="50000"/>
              </a:spcBef>
            </a:pPr>
            <a:r>
              <a:rPr lang="en-US" sz="1600" b="1" dirty="0" smtClean="0">
                <a:latin typeface="Times New Roman" pitchFamily="18" charset="0"/>
                <a:cs typeface="Times New Roman" pitchFamily="18" charset="0"/>
              </a:rPr>
              <a:t>Joint Base Lewis-McChord, Washington</a:t>
            </a:r>
          </a:p>
          <a:p>
            <a:pPr algn="ctr">
              <a:spcBef>
                <a:spcPct val="50000"/>
              </a:spcBef>
            </a:pPr>
            <a:endParaRPr lang="en-US" sz="2000" dirty="0" smtClean="0">
              <a:latin typeface="Times New Roman" pitchFamily="18" charset="0"/>
              <a:cs typeface="Times New Roman" pitchFamily="18" charset="0"/>
            </a:endParaRPr>
          </a:p>
          <a:p>
            <a:pPr algn="ctr">
              <a:spcBef>
                <a:spcPct val="50000"/>
              </a:spcBef>
            </a:pPr>
            <a:r>
              <a:rPr lang="en-US" sz="2000" b="1" i="1" dirty="0" smtClean="0">
                <a:latin typeface="Times New Roman" pitchFamily="18" charset="0"/>
                <a:cs typeface="Times New Roman" pitchFamily="18" charset="0"/>
              </a:rPr>
              <a:t>CERTIFICATE OF TRAINING</a:t>
            </a:r>
          </a:p>
          <a:p>
            <a:pPr algn="ctr">
              <a:spcBef>
                <a:spcPct val="50000"/>
              </a:spcBef>
            </a:pPr>
            <a:r>
              <a:rPr lang="en-US" sz="2000" dirty="0" smtClean="0">
                <a:latin typeface="Times New Roman" pitchFamily="18" charset="0"/>
                <a:cs typeface="Times New Roman" pitchFamily="18" charset="0"/>
              </a:rPr>
              <a:t>Presented to</a:t>
            </a:r>
          </a:p>
          <a:p>
            <a:pPr algn="ctr">
              <a:spcBef>
                <a:spcPct val="50000"/>
              </a:spcBef>
            </a:pPr>
            <a:r>
              <a:rPr lang="en-US" sz="2000" b="1" dirty="0" smtClean="0">
                <a:solidFill>
                  <a:srgbClr val="CC0000"/>
                </a:solidFill>
                <a:latin typeface="Lucida Calligraphy" pitchFamily="66" charset="0"/>
              </a:rPr>
              <a:t>Miss </a:t>
            </a:r>
            <a:r>
              <a:rPr lang="en-US" sz="2000" b="1" smtClean="0">
                <a:solidFill>
                  <a:srgbClr val="CC0000"/>
                </a:solidFill>
                <a:latin typeface="Lucida Calligraphy" pitchFamily="66" charset="0"/>
              </a:rPr>
              <a:t>Jane Smith</a:t>
            </a:r>
            <a:endParaRPr lang="en-US" sz="2000" b="1" dirty="0" smtClean="0">
              <a:solidFill>
                <a:srgbClr val="CC0000"/>
              </a:solidFill>
              <a:latin typeface="Lucida Calligraphy" pitchFamily="66" charset="0"/>
            </a:endParaRPr>
          </a:p>
          <a:p>
            <a:pPr algn="ctr">
              <a:spcBef>
                <a:spcPct val="50000"/>
              </a:spcBef>
            </a:pPr>
            <a:r>
              <a:rPr lang="en-US" sz="2000" dirty="0" smtClean="0">
                <a:latin typeface="Times New Roman" pitchFamily="18" charset="0"/>
                <a:cs typeface="Times New Roman" pitchFamily="18" charset="0"/>
              </a:rPr>
              <a:t>On this 25th day of July 2012</a:t>
            </a:r>
          </a:p>
          <a:p>
            <a:pPr algn="ctr">
              <a:spcBef>
                <a:spcPct val="50000"/>
              </a:spcBef>
            </a:pPr>
            <a:r>
              <a:rPr lang="en-US" sz="2000" dirty="0" smtClean="0">
                <a:latin typeface="Times New Roman" pitchFamily="18" charset="0"/>
                <a:cs typeface="Times New Roman" pitchFamily="18" charset="0"/>
              </a:rPr>
              <a:t>This is to certify that the above named baby has successfully entered, and been welcomed into the Military Family.  She is now therefore, hereby, and shall be forever authorized to be known by the historic, traditional and honorable title of “ARMY BRAT”.</a:t>
            </a:r>
          </a:p>
          <a:p>
            <a:pPr algn="ctr">
              <a:spcBef>
                <a:spcPct val="50000"/>
              </a:spcBef>
            </a:pPr>
            <a:endParaRPr lang="en-US" dirty="0" smtClean="0">
              <a:latin typeface="Times New Roman" pitchFamily="18" charset="0"/>
              <a:cs typeface="Times New Roman" pitchFamily="18" charset="0"/>
            </a:endParaRPr>
          </a:p>
          <a:p>
            <a:pPr algn="ctr">
              <a:spcBef>
                <a:spcPct val="50000"/>
              </a:spcBef>
            </a:pPr>
            <a:endParaRPr lang="en-US" dirty="0" smtClean="0">
              <a:latin typeface="Times New Roman" pitchFamily="18" charset="0"/>
              <a:cs typeface="Times New Roman" pitchFamily="18" charset="0"/>
            </a:endParaRPr>
          </a:p>
          <a:p>
            <a:r>
              <a:rPr lang="en-US" sz="1600" u="sng" dirty="0" smtClean="0">
                <a:latin typeface="Times New Roman" pitchFamily="18" charset="0"/>
              </a:rPr>
              <a:t>XXXXX  XXXXXXX</a:t>
            </a:r>
            <a:r>
              <a:rPr lang="en-US" sz="1600" dirty="0" smtClean="0">
                <a:latin typeface="Times New Roman" pitchFamily="18" charset="0"/>
              </a:rPr>
              <a:t>	     		</a:t>
            </a:r>
            <a:r>
              <a:rPr lang="en-US" sz="1600" u="sng" dirty="0" smtClean="0">
                <a:latin typeface="Times New Roman" pitchFamily="18" charset="0"/>
              </a:rPr>
              <a:t>XXXXX   XXXXXX</a:t>
            </a:r>
            <a:endParaRPr lang="en-US" sz="1600" u="sng" dirty="0" smtClean="0">
              <a:latin typeface="Times New Roman" pitchFamily="18" charset="0"/>
            </a:endParaRPr>
          </a:p>
          <a:p>
            <a:r>
              <a:rPr lang="en-US" sz="1600" dirty="0" smtClean="0">
                <a:latin typeface="Times New Roman" pitchFamily="18" charset="0"/>
              </a:rPr>
              <a:t>CSM, USA				LTC, LG</a:t>
            </a:r>
          </a:p>
          <a:p>
            <a:r>
              <a:rPr lang="en-US" sz="1600" dirty="0" smtClean="0">
                <a:latin typeface="Times New Roman" pitchFamily="18" charset="0"/>
              </a:rPr>
              <a:t>Command Sergeant Major			Commanding</a:t>
            </a:r>
            <a:endParaRPr lang="en-US" sz="2000" dirty="0">
              <a:latin typeface="Times New Roman" pitchFamily="18" charset="0"/>
            </a:endParaRPr>
          </a:p>
        </p:txBody>
      </p:sp>
      <p:pic>
        <p:nvPicPr>
          <p:cNvPr id="2060" name="Picture 12" descr="308 SPT BN-DUI"/>
          <p:cNvPicPr>
            <a:picLocks noChangeAspect="1" noChangeArrowheads="1"/>
          </p:cNvPicPr>
          <p:nvPr/>
        </p:nvPicPr>
        <p:blipFill>
          <a:blip r:embed="rId3" cstate="print"/>
          <a:srcRect/>
          <a:stretch>
            <a:fillRect/>
          </a:stretch>
        </p:blipFill>
        <p:spPr bwMode="auto">
          <a:xfrm>
            <a:off x="533400" y="381000"/>
            <a:ext cx="1451429" cy="1524000"/>
          </a:xfrm>
          <a:prstGeom prst="rect">
            <a:avLst/>
          </a:prstGeom>
          <a:noFill/>
          <a:ln w="9525">
            <a:noFill/>
            <a:miter lim="800000"/>
            <a:headEnd/>
            <a:tailEnd/>
          </a:ln>
        </p:spPr>
      </p:pic>
      <p:pic>
        <p:nvPicPr>
          <p:cNvPr id="2061" name="Picture 13" descr="308 SPT BN-COA"/>
          <p:cNvPicPr>
            <a:picLocks noChangeAspect="1" noChangeArrowheads="1"/>
          </p:cNvPicPr>
          <p:nvPr/>
        </p:nvPicPr>
        <p:blipFill>
          <a:blip r:embed="rId4" cstate="print"/>
          <a:srcRect/>
          <a:stretch>
            <a:fillRect/>
          </a:stretch>
        </p:blipFill>
        <p:spPr bwMode="auto">
          <a:xfrm>
            <a:off x="7315200" y="381000"/>
            <a:ext cx="1318319" cy="2590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533400" y="381001"/>
            <a:ext cx="8077200" cy="6109365"/>
          </a:xfrm>
          <a:prstGeom prst="rect">
            <a:avLst/>
          </a:prstGeom>
          <a:noFill/>
          <a:ln w="9525">
            <a:noFill/>
            <a:miter lim="800000"/>
            <a:headEnd/>
            <a:tailEnd/>
          </a:ln>
          <a:effectLst/>
        </p:spPr>
        <p:txBody>
          <a:bodyPr wrap="square">
            <a:spAutoFit/>
          </a:bodyPr>
          <a:lstStyle/>
          <a:p>
            <a:pPr algn="ctr">
              <a:spcBef>
                <a:spcPct val="50000"/>
              </a:spcBef>
            </a:pPr>
            <a:r>
              <a:rPr lang="en-US" sz="1600" b="1" dirty="0" smtClean="0">
                <a:latin typeface="Times New Roman" pitchFamily="18" charset="0"/>
                <a:cs typeface="Times New Roman" pitchFamily="18" charset="0"/>
              </a:rPr>
              <a:t>308</a:t>
            </a:r>
            <a:r>
              <a:rPr lang="en-US" sz="1600" b="1" baseline="30000" dirty="0" smtClean="0">
                <a:latin typeface="Times New Roman" pitchFamily="18" charset="0"/>
                <a:cs typeface="Times New Roman" pitchFamily="18" charset="0"/>
              </a:rPr>
              <a:t>th</a:t>
            </a:r>
            <a:r>
              <a:rPr lang="en-US" sz="1600" b="1" dirty="0" smtClean="0">
                <a:latin typeface="Times New Roman" pitchFamily="18" charset="0"/>
                <a:cs typeface="Times New Roman" pitchFamily="18" charset="0"/>
              </a:rPr>
              <a:t> Brigade Support Battalion</a:t>
            </a:r>
          </a:p>
          <a:p>
            <a:pPr algn="ctr">
              <a:spcBef>
                <a:spcPct val="50000"/>
              </a:spcBef>
            </a:pPr>
            <a:r>
              <a:rPr lang="en-US" sz="1600" b="1" dirty="0" smtClean="0">
                <a:latin typeface="Times New Roman" pitchFamily="18" charset="0"/>
                <a:cs typeface="Times New Roman" pitchFamily="18" charset="0"/>
              </a:rPr>
              <a:t>Joint Base Lewis-McChord, Washington</a:t>
            </a:r>
          </a:p>
          <a:p>
            <a:pPr algn="ctr">
              <a:spcBef>
                <a:spcPct val="50000"/>
              </a:spcBef>
            </a:pPr>
            <a:endParaRPr lang="en-US" sz="2000" dirty="0" smtClean="0">
              <a:latin typeface="Times New Roman" pitchFamily="18" charset="0"/>
              <a:cs typeface="Times New Roman" pitchFamily="18" charset="0"/>
            </a:endParaRPr>
          </a:p>
          <a:p>
            <a:pPr algn="ctr">
              <a:spcBef>
                <a:spcPct val="50000"/>
              </a:spcBef>
            </a:pPr>
            <a:r>
              <a:rPr lang="en-US" sz="2000" b="1" i="1" dirty="0" smtClean="0">
                <a:latin typeface="Times New Roman" pitchFamily="18" charset="0"/>
                <a:cs typeface="Times New Roman" pitchFamily="18" charset="0"/>
              </a:rPr>
              <a:t>CERTIFICATE OF PERFORMANCE</a:t>
            </a:r>
          </a:p>
          <a:p>
            <a:pPr algn="ctr">
              <a:spcBef>
                <a:spcPct val="50000"/>
              </a:spcBef>
            </a:pPr>
            <a:r>
              <a:rPr lang="en-US" sz="2000" dirty="0" smtClean="0">
                <a:latin typeface="Times New Roman" pitchFamily="18" charset="0"/>
                <a:cs typeface="Times New Roman" pitchFamily="18" charset="0"/>
              </a:rPr>
              <a:t>Presented to</a:t>
            </a:r>
          </a:p>
          <a:p>
            <a:pPr algn="ctr">
              <a:spcBef>
                <a:spcPct val="50000"/>
              </a:spcBef>
            </a:pPr>
            <a:r>
              <a:rPr lang="en-US" sz="2000" b="1" dirty="0" smtClean="0">
                <a:solidFill>
                  <a:srgbClr val="CC0000"/>
                </a:solidFill>
                <a:latin typeface="Lucida Calligraphy" pitchFamily="66" charset="0"/>
              </a:rPr>
              <a:t>Derin Dietz</a:t>
            </a:r>
          </a:p>
          <a:p>
            <a:pPr algn="ctr">
              <a:spcBef>
                <a:spcPct val="50000"/>
              </a:spcBef>
            </a:pPr>
            <a:r>
              <a:rPr lang="en-US" sz="2000" dirty="0" smtClean="0">
                <a:latin typeface="Times New Roman" pitchFamily="18" charset="0"/>
                <a:cs typeface="Times New Roman" pitchFamily="18" charset="0"/>
              </a:rPr>
              <a:t>On this 25th day of July 2012</a:t>
            </a:r>
          </a:p>
          <a:p>
            <a:pPr algn="ctr">
              <a:spcBef>
                <a:spcPct val="50000"/>
              </a:spcBef>
            </a:pPr>
            <a:r>
              <a:rPr lang="en-US" dirty="0" smtClean="0">
                <a:latin typeface="Times New Roman" pitchFamily="18" charset="0"/>
                <a:cs typeface="Times New Roman" pitchFamily="18" charset="0"/>
              </a:rPr>
              <a:t>This is to certify that the above named loving mother and military spouse has successfully performed all tasks and missions assigned during the birth of her daughter, </a:t>
            </a:r>
            <a:r>
              <a:rPr lang="en-US" b="1" dirty="0" err="1" smtClean="0">
                <a:latin typeface="Times New Roman" pitchFamily="18" charset="0"/>
                <a:cs typeface="Times New Roman" pitchFamily="18" charset="0"/>
              </a:rPr>
              <a:t>Marliena</a:t>
            </a:r>
            <a:r>
              <a:rPr lang="en-US" b="1" dirty="0" smtClean="0">
                <a:latin typeface="Times New Roman" pitchFamily="18" charset="0"/>
                <a:cs typeface="Times New Roman" pitchFamily="18" charset="0"/>
              </a:rPr>
              <a:t> Simone Dietz</a:t>
            </a:r>
            <a:r>
              <a:rPr lang="en-US" dirty="0" smtClean="0">
                <a:latin typeface="Times New Roman" pitchFamily="18" charset="0"/>
                <a:cs typeface="Times New Roman" pitchFamily="18" charset="0"/>
              </a:rPr>
              <a:t>, in a superb and exemplary manner.  Her outstanding performance reflects great credit upon military families worldwide, and is in keeping with highest and most honorable traditions of selfless service. </a:t>
            </a:r>
          </a:p>
          <a:p>
            <a:pPr algn="ctr">
              <a:spcBef>
                <a:spcPct val="50000"/>
              </a:spcBef>
            </a:pPr>
            <a:endParaRPr lang="en-US" dirty="0" smtClean="0">
              <a:latin typeface="Times New Roman" pitchFamily="18" charset="0"/>
              <a:cs typeface="Times New Roman" pitchFamily="18" charset="0"/>
            </a:endParaRPr>
          </a:p>
          <a:p>
            <a:pPr algn="ctr">
              <a:spcBef>
                <a:spcPct val="50000"/>
              </a:spcBef>
            </a:pPr>
            <a:endParaRPr lang="en-US" dirty="0" smtClean="0">
              <a:latin typeface="Times New Roman" pitchFamily="18" charset="0"/>
              <a:cs typeface="Times New Roman" pitchFamily="18" charset="0"/>
            </a:endParaRPr>
          </a:p>
          <a:p>
            <a:r>
              <a:rPr lang="en-US" sz="1600" dirty="0" smtClean="0">
                <a:latin typeface="Times New Roman" pitchFamily="18" charset="0"/>
              </a:rPr>
              <a:t>CRAIG D. YOUNGBLOOD	     		GARY E. SPEAROW</a:t>
            </a:r>
          </a:p>
          <a:p>
            <a:r>
              <a:rPr lang="en-US" sz="1600" dirty="0" smtClean="0">
                <a:latin typeface="Times New Roman" pitchFamily="18" charset="0"/>
              </a:rPr>
              <a:t>CSM, USA				LTC, LG</a:t>
            </a:r>
          </a:p>
          <a:p>
            <a:r>
              <a:rPr lang="en-US" sz="1600" dirty="0" smtClean="0">
                <a:latin typeface="Times New Roman" pitchFamily="18" charset="0"/>
              </a:rPr>
              <a:t>Command Sergeant Major			Commanding</a:t>
            </a:r>
            <a:endParaRPr lang="en-US" sz="2000" dirty="0">
              <a:latin typeface="Times New Roman" pitchFamily="18" charset="0"/>
            </a:endParaRPr>
          </a:p>
        </p:txBody>
      </p:sp>
      <p:pic>
        <p:nvPicPr>
          <p:cNvPr id="2060" name="Picture 12" descr="308 SPT BN-DUI"/>
          <p:cNvPicPr>
            <a:picLocks noChangeAspect="1" noChangeArrowheads="1"/>
          </p:cNvPicPr>
          <p:nvPr/>
        </p:nvPicPr>
        <p:blipFill>
          <a:blip r:embed="rId3" cstate="print"/>
          <a:srcRect/>
          <a:stretch>
            <a:fillRect/>
          </a:stretch>
        </p:blipFill>
        <p:spPr bwMode="auto">
          <a:xfrm>
            <a:off x="533400" y="381000"/>
            <a:ext cx="1451429" cy="1524000"/>
          </a:xfrm>
          <a:prstGeom prst="rect">
            <a:avLst/>
          </a:prstGeom>
          <a:noFill/>
          <a:ln w="9525">
            <a:noFill/>
            <a:miter lim="800000"/>
            <a:headEnd/>
            <a:tailEnd/>
          </a:ln>
        </p:spPr>
      </p:pic>
      <p:pic>
        <p:nvPicPr>
          <p:cNvPr id="2061" name="Picture 13" descr="308 SPT BN-COA"/>
          <p:cNvPicPr>
            <a:picLocks noChangeAspect="1" noChangeArrowheads="1"/>
          </p:cNvPicPr>
          <p:nvPr/>
        </p:nvPicPr>
        <p:blipFill>
          <a:blip r:embed="rId4" cstate="print"/>
          <a:srcRect/>
          <a:stretch>
            <a:fillRect/>
          </a:stretch>
        </p:blipFill>
        <p:spPr bwMode="auto">
          <a:xfrm>
            <a:off x="7315200" y="381000"/>
            <a:ext cx="1318319" cy="2590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168</Words>
  <Application>Microsoft Office PowerPoint</Application>
  <PresentationFormat>On-screen Show (4:3)</PresentationFormat>
  <Paragraphs>28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andersonah</dc:creator>
  <cp:lastModifiedBy>lori.parker</cp:lastModifiedBy>
  <cp:revision>66</cp:revision>
  <dcterms:created xsi:type="dcterms:W3CDTF">2005-01-12T20:47:29Z</dcterms:created>
  <dcterms:modified xsi:type="dcterms:W3CDTF">2014-08-21T15:21:45Z</dcterms:modified>
</cp:coreProperties>
</file>